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93" r:id="rId4"/>
    <p:sldId id="258" r:id="rId5"/>
    <p:sldId id="294" r:id="rId6"/>
    <p:sldId id="257" r:id="rId7"/>
    <p:sldId id="260" r:id="rId8"/>
    <p:sldId id="317" r:id="rId9"/>
    <p:sldId id="318" r:id="rId10"/>
    <p:sldId id="320" r:id="rId11"/>
    <p:sldId id="315" r:id="rId12"/>
    <p:sldId id="278" r:id="rId13"/>
    <p:sldId id="296" r:id="rId14"/>
    <p:sldId id="314" r:id="rId15"/>
    <p:sldId id="287" r:id="rId16"/>
    <p:sldId id="313" r:id="rId17"/>
    <p:sldId id="311" r:id="rId18"/>
    <p:sldId id="284" r:id="rId19"/>
    <p:sldId id="286" r:id="rId20"/>
    <p:sldId id="303" r:id="rId21"/>
    <p:sldId id="319" r:id="rId22"/>
    <p:sldId id="304" r:id="rId23"/>
    <p:sldId id="275" r:id="rId24"/>
    <p:sldId id="276" r:id="rId25"/>
    <p:sldId id="277" r:id="rId26"/>
    <p:sldId id="305" r:id="rId27"/>
    <p:sldId id="306" r:id="rId28"/>
    <p:sldId id="267" r:id="rId29"/>
    <p:sldId id="307" r:id="rId30"/>
    <p:sldId id="308" r:id="rId31"/>
    <p:sldId id="280" r:id="rId32"/>
    <p:sldId id="310" r:id="rId33"/>
    <p:sldId id="262" r:id="rId34"/>
    <p:sldId id="316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72"/>
    <p:restoredTop sz="93692"/>
  </p:normalViewPr>
  <p:slideViewPr>
    <p:cSldViewPr snapToGrid="0" snapToObjects="1">
      <p:cViewPr varScale="1">
        <p:scale>
          <a:sx n="104" d="100"/>
          <a:sy n="104" d="100"/>
        </p:scale>
        <p:origin x="116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6/18/18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C1303-24CC-7447-8290-EE87BF298C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L2d4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FB5857-894A-DF46-8487-5ECCAAE5DC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2511250"/>
          </a:xfrm>
        </p:spPr>
        <p:txBody>
          <a:bodyPr>
            <a:normAutofit/>
          </a:bodyPr>
          <a:lstStyle/>
          <a:p>
            <a:r>
              <a:rPr lang="en-US" dirty="0"/>
              <a:t>Cu boulder</a:t>
            </a:r>
          </a:p>
          <a:p>
            <a:r>
              <a:rPr lang="en-US" dirty="0" err="1"/>
              <a:t>Csci</a:t>
            </a:r>
            <a:r>
              <a:rPr lang="en-US" dirty="0"/>
              <a:t> 3155: principles of programming languages</a:t>
            </a:r>
          </a:p>
          <a:p>
            <a:r>
              <a:rPr lang="en-US" dirty="0"/>
              <a:t>Summer 2018</a:t>
            </a:r>
          </a:p>
          <a:p>
            <a:r>
              <a:rPr lang="en-US" dirty="0"/>
              <a:t>Spencer wilson</a:t>
            </a:r>
          </a:p>
          <a:p>
            <a:r>
              <a:rPr lang="en-US" dirty="0"/>
              <a:t>6/14/18</a:t>
            </a:r>
          </a:p>
        </p:txBody>
      </p:sp>
    </p:spTree>
    <p:extLst>
      <p:ext uri="{BB962C8B-B14F-4D97-AF65-F5344CB8AC3E}">
        <p14:creationId xmlns:p14="http://schemas.microsoft.com/office/powerpoint/2010/main" val="2224538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A6B5F-E576-2F4C-AC71-8E02C5AF0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4C932-72B8-B94E-9086-F3337C9C1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264044"/>
          </a:xfrm>
        </p:spPr>
        <p:txBody>
          <a:bodyPr/>
          <a:lstStyle/>
          <a:p>
            <a:r>
              <a:rPr lang="en-US" b="1" dirty="0"/>
              <a:t>Midterm Exam</a:t>
            </a:r>
            <a:r>
              <a:rPr lang="en-US" dirty="0"/>
              <a:t> : Tuesday 06/26/2017 5pm – 6:20pm</a:t>
            </a:r>
          </a:p>
          <a:p>
            <a:pPr lvl="1"/>
            <a:r>
              <a:rPr lang="en-US" dirty="0"/>
              <a:t>That’s a bit less than two weeks out</a:t>
            </a:r>
          </a:p>
          <a:p>
            <a:r>
              <a:rPr lang="en-US" dirty="0"/>
              <a:t>My next Tuesday I’ll release a study guide and practice exam. </a:t>
            </a:r>
          </a:p>
          <a:p>
            <a:pPr lvl="1"/>
            <a:r>
              <a:rPr lang="en-US" dirty="0"/>
              <a:t>I’ll bring print outs to class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280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tps://upload.wikimedia.org/wikipedia/commons/6/6d/Rainbow_flag_and_blue_skies.jpg">
            <a:extLst>
              <a:ext uri="{FF2B5EF4-FFF2-40B4-BE49-F238E27FC236}">
                <a16:creationId xmlns:a16="http://schemas.microsoft.com/office/drawing/2014/main" id="{95191A84-4A11-E344-A2D0-3DB715039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156747" y="3033991"/>
            <a:ext cx="4734695" cy="315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bisexual pride flag">
            <a:extLst>
              <a:ext uri="{FF2B5EF4-FFF2-40B4-BE49-F238E27FC236}">
                <a16:creationId xmlns:a16="http://schemas.microsoft.com/office/drawing/2014/main" id="{45819AA1-ED27-ED4B-946D-4868A238A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299" y="20511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bear pride flag">
            <a:extLst>
              <a:ext uri="{FF2B5EF4-FFF2-40B4-BE49-F238E27FC236}">
                <a16:creationId xmlns:a16="http://schemas.microsoft.com/office/drawing/2014/main" id="{398165CD-8250-584B-9EBD-2696E61A5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58" y="20511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lesbian pride flag">
            <a:extLst>
              <a:ext uri="{FF2B5EF4-FFF2-40B4-BE49-F238E27FC236}">
                <a16:creationId xmlns:a16="http://schemas.microsoft.com/office/drawing/2014/main" id="{D15E68A0-694F-1047-A572-EB939A6AF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902" y="205114"/>
            <a:ext cx="2844800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queer pride flag">
            <a:extLst>
              <a:ext uri="{FF2B5EF4-FFF2-40B4-BE49-F238E27FC236}">
                <a16:creationId xmlns:a16="http://schemas.microsoft.com/office/drawing/2014/main" id="{51DA8467-12D0-B847-8BF6-CC2E3C530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58" y="2471351"/>
            <a:ext cx="8964628" cy="427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583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53AB8-2256-834F-8092-250BA27C0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F5A2E-2E01-D44B-9B9C-3120572C546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Before class assignment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F0814-03B7-224E-BFD7-BC5EC10DD0E2}"/>
              </a:ext>
            </a:extLst>
          </p:cNvPr>
          <p:cNvSpPr txBox="1"/>
          <p:nvPr/>
        </p:nvSpPr>
        <p:spPr>
          <a:xfrm rot="976477">
            <a:off x="8983362" y="1375047"/>
            <a:ext cx="1039067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>
                <a:solidFill>
                  <a:schemeClr val="accent5">
                    <a:lumMod val="7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15704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Coding with </a:t>
            </a:r>
            <a:r>
              <a:rPr lang="en-US" dirty="0" err="1"/>
              <a:t>Env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See IntelliJ</a:t>
            </a:r>
          </a:p>
        </p:txBody>
      </p:sp>
    </p:spTree>
    <p:extLst>
      <p:ext uri="{BB962C8B-B14F-4D97-AF65-F5344CB8AC3E}">
        <p14:creationId xmlns:p14="http://schemas.microsoft.com/office/powerpoint/2010/main" val="2303646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53AB8-2256-834F-8092-250BA27C0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F5A2E-2E01-D44B-9B9C-3120572C546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Coding with environments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F0814-03B7-224E-BFD7-BC5EC10DD0E2}"/>
              </a:ext>
            </a:extLst>
          </p:cNvPr>
          <p:cNvSpPr txBox="1"/>
          <p:nvPr/>
        </p:nvSpPr>
        <p:spPr>
          <a:xfrm rot="976477">
            <a:off x="8983362" y="1375047"/>
            <a:ext cx="1039067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>
                <a:solidFill>
                  <a:schemeClr val="accent5">
                    <a:lumMod val="7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72716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Parser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See IntelliJ</a:t>
            </a:r>
          </a:p>
          <a:p>
            <a:r>
              <a:rPr lang="en-US" dirty="0"/>
              <a:t>Lab2Worksheet.scala</a:t>
            </a:r>
          </a:p>
        </p:txBody>
      </p:sp>
    </p:spTree>
    <p:extLst>
      <p:ext uri="{BB962C8B-B14F-4D97-AF65-F5344CB8AC3E}">
        <p14:creationId xmlns:p14="http://schemas.microsoft.com/office/powerpoint/2010/main" val="585424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53AB8-2256-834F-8092-250BA27C0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F5A2E-2E01-D44B-9B9C-3120572C546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Parsing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F0814-03B7-224E-BFD7-BC5EC10DD0E2}"/>
              </a:ext>
            </a:extLst>
          </p:cNvPr>
          <p:cNvSpPr txBox="1"/>
          <p:nvPr/>
        </p:nvSpPr>
        <p:spPr>
          <a:xfrm rot="976477">
            <a:off x="8983362" y="1375047"/>
            <a:ext cx="1039067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>
                <a:solidFill>
                  <a:schemeClr val="accent5">
                    <a:lumMod val="7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34105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53AB8-2256-834F-8092-250BA27C0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F5A2E-2E01-D44B-9B9C-3120572C546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Lab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F0814-03B7-224E-BFD7-BC5EC10DD0E2}"/>
              </a:ext>
            </a:extLst>
          </p:cNvPr>
          <p:cNvSpPr txBox="1"/>
          <p:nvPr/>
        </p:nvSpPr>
        <p:spPr>
          <a:xfrm rot="976477">
            <a:off x="8983362" y="1375047"/>
            <a:ext cx="1039067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>
                <a:solidFill>
                  <a:schemeClr val="accent5">
                    <a:lumMod val="7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96544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and Tricks Lab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For subexpressions &lt;</a:t>
            </a:r>
            <a:r>
              <a:rPr lang="en-US" sz="3600" dirty="0" err="1"/>
              <a:t>ei</a:t>
            </a:r>
            <a:r>
              <a:rPr lang="en-US" sz="3600" dirty="0"/>
              <a:t>&gt;:</a:t>
            </a:r>
          </a:p>
          <a:p>
            <a:pPr lvl="1"/>
            <a:r>
              <a:rPr lang="en-US" sz="3600" dirty="0"/>
              <a:t>Never call to&lt;Type&gt;( &lt;</a:t>
            </a:r>
            <a:r>
              <a:rPr lang="en-US" sz="3600" dirty="0" err="1"/>
              <a:t>ei</a:t>
            </a:r>
            <a:r>
              <a:rPr lang="en-US" sz="3600" dirty="0"/>
              <a:t>&gt; ) </a:t>
            </a:r>
          </a:p>
          <a:p>
            <a:pPr lvl="1"/>
            <a:r>
              <a:rPr lang="en-US" sz="3600" dirty="0"/>
              <a:t>Instead call to&lt;Type&gt;( </a:t>
            </a:r>
            <a:r>
              <a:rPr lang="en-US" sz="3600" dirty="0" err="1"/>
              <a:t>eval</a:t>
            </a:r>
            <a:r>
              <a:rPr lang="en-US" sz="3600" dirty="0"/>
              <a:t>( </a:t>
            </a:r>
            <a:r>
              <a:rPr lang="en-US" sz="3600" dirty="0" err="1"/>
              <a:t>env</a:t>
            </a:r>
            <a:r>
              <a:rPr lang="en-US" sz="3600" dirty="0"/>
              <a:t> , &lt;</a:t>
            </a:r>
            <a:r>
              <a:rPr lang="en-US" sz="3600" dirty="0" err="1"/>
              <a:t>ei</a:t>
            </a:r>
            <a:r>
              <a:rPr lang="en-US" sz="3600" dirty="0"/>
              <a:t>&gt; ) 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380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and Tricks Lab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For each subexpression &lt;</a:t>
            </a:r>
            <a:r>
              <a:rPr lang="en-US" sz="3600" dirty="0" err="1"/>
              <a:t>ei</a:t>
            </a:r>
            <a:r>
              <a:rPr lang="en-US" sz="3600" dirty="0"/>
              <a:t>&gt;:</a:t>
            </a:r>
          </a:p>
          <a:p>
            <a:pPr lvl="1"/>
            <a:r>
              <a:rPr lang="en-US" sz="3600" dirty="0"/>
              <a:t>Only evaluate it to a value once, or not at all</a:t>
            </a:r>
          </a:p>
          <a:p>
            <a:pPr lvl="1"/>
            <a:r>
              <a:rPr lang="en-US" sz="3600" dirty="0"/>
              <a:t>Avoid excessive-evaluation (causes excessive side effects)</a:t>
            </a:r>
          </a:p>
        </p:txBody>
      </p:sp>
    </p:spTree>
    <p:extLst>
      <p:ext uri="{BB962C8B-B14F-4D97-AF65-F5344CB8AC3E}">
        <p14:creationId xmlns:p14="http://schemas.microsoft.com/office/powerpoint/2010/main" val="405315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3D322-A819-914A-A344-B1D4FABA6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01073-70B8-5849-9901-66CC7DB3D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Q&amp;A before class assignment</a:t>
            </a:r>
          </a:p>
          <a:p>
            <a:r>
              <a:rPr lang="en-US" dirty="0"/>
              <a:t>Maps</a:t>
            </a:r>
          </a:p>
          <a:p>
            <a:r>
              <a:rPr lang="en-US" dirty="0"/>
              <a:t>In class exercise</a:t>
            </a:r>
          </a:p>
          <a:p>
            <a:r>
              <a:rPr lang="en-US" dirty="0"/>
              <a:t>Lab 3</a:t>
            </a:r>
          </a:p>
          <a:p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2735673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and Tricks Lab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That weird Circle with a Cross in it symbol</a:t>
            </a:r>
            <a:r>
              <a:rPr lang="is-IS" sz="3600" dirty="0"/>
              <a:t>…</a:t>
            </a:r>
          </a:p>
          <a:p>
            <a:r>
              <a:rPr lang="is-IS" sz="3600" dirty="0"/>
              <a:t>Typeset this with a Cross</a:t>
            </a:r>
          </a:p>
          <a:p>
            <a:r>
              <a:rPr lang="is-IS" sz="3600" dirty="0"/>
              <a:t>It is just a random symbol</a:t>
            </a:r>
          </a:p>
          <a:p>
            <a:r>
              <a:rPr lang="is-IS" sz="3600" dirty="0"/>
              <a:t>It is often used in Logic books to mean XOR</a:t>
            </a:r>
          </a:p>
        </p:txBody>
      </p:sp>
    </p:spTree>
    <p:extLst>
      <p:ext uri="{BB962C8B-B14F-4D97-AF65-F5344CB8AC3E}">
        <p14:creationId xmlns:p14="http://schemas.microsoft.com/office/powerpoint/2010/main" val="2629544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and Tricks Lab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s-IS" sz="3600" dirty="0"/>
              <a:t>Question 2.e. asks: using the definition of `A` from question 2.d., use the Downarrow judgment form to write infernce rules that determine the number of `a` symbols in a sentence in the language.</a:t>
            </a:r>
          </a:p>
        </p:txBody>
      </p:sp>
    </p:spTree>
    <p:extLst>
      <p:ext uri="{BB962C8B-B14F-4D97-AF65-F5344CB8AC3E}">
        <p14:creationId xmlns:p14="http://schemas.microsoft.com/office/powerpoint/2010/main" val="1981142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and Tricks Lab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/>
              <a:t>Something like this will be useful in the </a:t>
            </a:r>
            <a:r>
              <a:rPr lang="en-US" sz="3600" dirty="0" err="1"/>
              <a:t>toNumber</a:t>
            </a:r>
            <a:r>
              <a:rPr lang="en-US" sz="3600" dirty="0"/>
              <a:t> function :</a:t>
            </a:r>
          </a:p>
          <a:p>
            <a:r>
              <a:rPr lang="en-US" sz="3600" dirty="0"/>
              <a:t>// </a:t>
            </a:r>
            <a:r>
              <a:rPr lang="en-US" sz="3600" dirty="0" err="1"/>
              <a:t>MyStr</a:t>
            </a:r>
            <a:r>
              <a:rPr lang="en-US" sz="3600" dirty="0"/>
              <a:t> : String </a:t>
            </a:r>
          </a:p>
          <a:p>
            <a:r>
              <a:rPr lang="en-US" sz="3600" b="1" dirty="0"/>
              <a:t>try </a:t>
            </a:r>
            <a:r>
              <a:rPr lang="en-US" sz="3600" dirty="0"/>
              <a:t>{ </a:t>
            </a:r>
            <a:r>
              <a:rPr lang="en-US" sz="3600" dirty="0" err="1"/>
              <a:t>myStr.toDouble</a:t>
            </a:r>
            <a:r>
              <a:rPr lang="en-US" sz="3600" dirty="0"/>
              <a:t> } </a:t>
            </a:r>
            <a:r>
              <a:rPr lang="en-US" sz="3600" b="1" dirty="0"/>
              <a:t>catch </a:t>
            </a:r>
            <a:r>
              <a:rPr lang="en-US" sz="3600" dirty="0"/>
              <a:t>{ </a:t>
            </a:r>
            <a:r>
              <a:rPr lang="en-US" sz="3600" b="1" dirty="0"/>
              <a:t>case </a:t>
            </a:r>
            <a:r>
              <a:rPr lang="en-US" sz="3600" dirty="0"/>
              <a:t>_ =&gt; </a:t>
            </a:r>
            <a:r>
              <a:rPr lang="en-US" sz="3600" dirty="0" err="1"/>
              <a:t>Double.</a:t>
            </a:r>
            <a:r>
              <a:rPr lang="en-US" sz="3600" i="1" dirty="0" err="1"/>
              <a:t>NaN</a:t>
            </a:r>
            <a:r>
              <a:rPr lang="en-US" sz="3600" i="1" dirty="0"/>
              <a:t> </a:t>
            </a:r>
            <a:r>
              <a:rPr lang="en-US" sz="3600" dirty="0"/>
              <a:t>}</a:t>
            </a:r>
            <a:br>
              <a:rPr lang="en-US" sz="3600" dirty="0"/>
            </a:br>
            <a:endParaRPr lang="en-US" sz="3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935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6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 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Numbers</a:t>
            </a:r>
          </a:p>
          <a:p>
            <a:r>
              <a:rPr lang="en-US" dirty="0"/>
              <a:t>Strings</a:t>
            </a:r>
          </a:p>
          <a:p>
            <a:r>
              <a:rPr lang="en-US" dirty="0"/>
              <a:t>Booleans</a:t>
            </a:r>
          </a:p>
          <a:p>
            <a:r>
              <a:rPr lang="en-US" dirty="0"/>
              <a:t>Undefined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Lab 3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Numbers</a:t>
            </a:r>
          </a:p>
          <a:p>
            <a:r>
              <a:rPr lang="en-US" dirty="0"/>
              <a:t>Strings</a:t>
            </a:r>
          </a:p>
          <a:p>
            <a:r>
              <a:rPr lang="en-US" dirty="0"/>
              <a:t>Booleans</a:t>
            </a:r>
          </a:p>
          <a:p>
            <a:r>
              <a:rPr lang="en-US" dirty="0"/>
              <a:t>Undefined</a:t>
            </a:r>
          </a:p>
          <a:p>
            <a:r>
              <a:rPr lang="en-US" dirty="0"/>
              <a:t>Functions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578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Abilities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 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Arithmetic</a:t>
            </a:r>
          </a:p>
          <a:p>
            <a:r>
              <a:rPr lang="en-US" dirty="0"/>
              <a:t>Boolean logic</a:t>
            </a:r>
          </a:p>
          <a:p>
            <a:r>
              <a:rPr lang="en-US" dirty="0"/>
              <a:t>Concatenation</a:t>
            </a:r>
          </a:p>
          <a:p>
            <a:r>
              <a:rPr lang="en-US" dirty="0"/>
              <a:t>Printing</a:t>
            </a:r>
          </a:p>
          <a:p>
            <a:r>
              <a:rPr lang="en-US" b="1" dirty="0"/>
              <a:t>Non-mutable</a:t>
            </a:r>
            <a:r>
              <a:rPr lang="en-US" dirty="0"/>
              <a:t> variable declarations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Lab 3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Lab 2 +</a:t>
            </a:r>
          </a:p>
          <a:p>
            <a:r>
              <a:rPr lang="en-US" dirty="0"/>
              <a:t>Function definitions (+ scoping)</a:t>
            </a:r>
          </a:p>
          <a:p>
            <a:r>
              <a:rPr lang="en-US" dirty="0"/>
              <a:t>Function calls</a:t>
            </a:r>
          </a:p>
        </p:txBody>
      </p:sp>
    </p:spTree>
    <p:extLst>
      <p:ext uri="{BB962C8B-B14F-4D97-AF65-F5344CB8AC3E}">
        <p14:creationId xmlns:p14="http://schemas.microsoft.com/office/powerpoint/2010/main" val="4236508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concept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 scoping </a:t>
            </a:r>
          </a:p>
          <a:p>
            <a:pPr lvl="1"/>
            <a:r>
              <a:rPr lang="en-US" dirty="0"/>
              <a:t>We often* </a:t>
            </a: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/>
              <a:t>ON’T want </a:t>
            </a: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/>
              <a:t>ynamic scoping</a:t>
            </a:r>
          </a:p>
          <a:p>
            <a:pPr lvl="1"/>
            <a:r>
              <a:rPr lang="en-US" dirty="0"/>
              <a:t>Fun fact : </a:t>
            </a:r>
            <a:r>
              <a:rPr lang="en-US" dirty="0" err="1"/>
              <a:t>LaTex</a:t>
            </a:r>
            <a:r>
              <a:rPr lang="en-US" dirty="0"/>
              <a:t> is dynamically scoped</a:t>
            </a:r>
          </a:p>
          <a:p>
            <a:pPr lvl="1"/>
            <a:r>
              <a:rPr lang="en-US" dirty="0"/>
              <a:t>Fun fact: python classes are dynamically scoped</a:t>
            </a:r>
          </a:p>
          <a:p>
            <a:r>
              <a:rPr lang="en-US" dirty="0"/>
              <a:t>Static scoping</a:t>
            </a:r>
          </a:p>
          <a:p>
            <a:pPr lvl="1"/>
            <a:r>
              <a:rPr lang="en-US" dirty="0"/>
              <a:t>I dare say most PL are statically scoped, at least about functions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985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lab uses a lot of inference rules!</a:t>
            </a:r>
          </a:p>
          <a:p>
            <a:r>
              <a:rPr lang="en-US" dirty="0"/>
              <a:t>Like</a:t>
            </a:r>
            <a:r>
              <a:rPr lang="is-IS" dirty="0"/>
              <a:t>…</a:t>
            </a:r>
            <a:r>
              <a:rPr lang="en-US" dirty="0"/>
              <a:t> a lot!</a:t>
            </a:r>
          </a:p>
          <a:p>
            <a:r>
              <a:rPr lang="is-IS" dirty="0"/>
              <a:t>Labs 4 and 5 also rely quite hevily on inference rules</a:t>
            </a:r>
            <a:endParaRPr lang="en-US" dirty="0"/>
          </a:p>
          <a:p>
            <a:r>
              <a:rPr lang="en-US" dirty="0"/>
              <a:t>Fun fact</a:t>
            </a:r>
            <a:r>
              <a:rPr lang="is-IS" dirty="0"/>
              <a:t>… many of the big step inference rules ( the ones that use \turnstyle \Downarrow ) could be used to implement Lab 2</a:t>
            </a:r>
          </a:p>
        </p:txBody>
      </p:sp>
    </p:spTree>
    <p:extLst>
      <p:ext uri="{BB962C8B-B14F-4D97-AF65-F5344CB8AC3E}">
        <p14:creationId xmlns:p14="http://schemas.microsoft.com/office/powerpoint/2010/main" val="3904687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529AD-650D-4B40-A7F4-0EEAA4601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class 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603B12-A188-C24D-AB20-BB7489D1A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2795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Class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/>
              <a:t>Derive the value using the inference rules available in Lab 3 handout: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/>
              <a:t>Evaluate : Y + 3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/>
              <a:t>In the Environment : [ Y -&gt; true ]</a:t>
            </a:r>
          </a:p>
        </p:txBody>
      </p:sp>
    </p:spTree>
    <p:extLst>
      <p:ext uri="{BB962C8B-B14F-4D97-AF65-F5344CB8AC3E}">
        <p14:creationId xmlns:p14="http://schemas.microsoft.com/office/powerpoint/2010/main" val="1584372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in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the last day of class for Lab2. We will likely do a bit of coding on the lab together in class today. Be ready for that</a:t>
            </a:r>
          </a:p>
        </p:txBody>
      </p:sp>
    </p:spTree>
    <p:extLst>
      <p:ext uri="{BB962C8B-B14F-4D97-AF65-F5344CB8AC3E}">
        <p14:creationId xmlns:p14="http://schemas.microsoft.com/office/powerpoint/2010/main" val="1905149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30" b="17309"/>
          <a:stretch/>
        </p:blipFill>
        <p:spPr>
          <a:xfrm>
            <a:off x="951618" y="2137720"/>
            <a:ext cx="10288764" cy="3793525"/>
          </a:xfrm>
        </p:spPr>
      </p:pic>
    </p:spTree>
    <p:extLst>
      <p:ext uri="{BB962C8B-B14F-4D97-AF65-F5344CB8AC3E}">
        <p14:creationId xmlns:p14="http://schemas.microsoft.com/office/powerpoint/2010/main" val="614375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53AB8-2256-834F-8092-250BA27C0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F5A2E-2E01-D44B-9B9C-3120572C546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/>
              <a:t>Class Exercise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F0814-03B7-224E-BFD7-BC5EC10DD0E2}"/>
              </a:ext>
            </a:extLst>
          </p:cNvPr>
          <p:cNvSpPr txBox="1"/>
          <p:nvPr/>
        </p:nvSpPr>
        <p:spPr>
          <a:xfrm rot="976477">
            <a:off x="8983362" y="1375047"/>
            <a:ext cx="1039067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>
                <a:solidFill>
                  <a:schemeClr val="accent5">
                    <a:lumMod val="7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91730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Coding Lab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For the rest of class today</a:t>
            </a:r>
          </a:p>
        </p:txBody>
      </p:sp>
    </p:spTree>
    <p:extLst>
      <p:ext uri="{BB962C8B-B14F-4D97-AF65-F5344CB8AC3E}">
        <p14:creationId xmlns:p14="http://schemas.microsoft.com/office/powerpoint/2010/main" val="2498018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E3CA8-758C-6B46-A3B6-659E44335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// TODO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82A1D-FF64-BD40-9417-D07B94F15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779587"/>
          </a:xfrm>
        </p:spPr>
        <p:txBody>
          <a:bodyPr>
            <a:normAutofit fontScale="92500"/>
          </a:bodyPr>
          <a:lstStyle/>
          <a:p>
            <a:r>
              <a:rPr lang="en-US" sz="3000" dirty="0"/>
              <a:t>Lab 2 is due tomorrow at 8pm (automatic 24 hour extension)</a:t>
            </a:r>
          </a:p>
          <a:p>
            <a:r>
              <a:rPr lang="en-US" sz="3000" dirty="0"/>
              <a:t>Sign up for Lab 2 interview by Sunday at 8 pm</a:t>
            </a:r>
          </a:p>
          <a:p>
            <a:pPr lvl="1"/>
            <a:r>
              <a:rPr lang="en-US" sz="3000" dirty="0"/>
              <a:t>Don’t forget to write down the time of your interview</a:t>
            </a:r>
          </a:p>
          <a:p>
            <a:pPr lvl="1"/>
            <a:r>
              <a:rPr lang="en-US" sz="3000" dirty="0"/>
              <a:t>Let our Grader know if absolutely none of the times work for you</a:t>
            </a:r>
          </a:p>
          <a:p>
            <a:r>
              <a:rPr lang="en-US" sz="3000" dirty="0"/>
              <a:t>Lab 3 is live. It’s not due for a while…</a:t>
            </a:r>
          </a:p>
        </p:txBody>
      </p:sp>
    </p:spTree>
    <p:extLst>
      <p:ext uri="{BB962C8B-B14F-4D97-AF65-F5344CB8AC3E}">
        <p14:creationId xmlns:p14="http://schemas.microsoft.com/office/powerpoint/2010/main" val="488831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943CCF-907D-764F-9840-D620D5387C89}"/>
              </a:ext>
            </a:extLst>
          </p:cNvPr>
          <p:cNvSpPr txBox="1"/>
          <p:nvPr/>
        </p:nvSpPr>
        <p:spPr>
          <a:xfrm>
            <a:off x="3954162" y="2545492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JOKE</a:t>
            </a:r>
          </a:p>
        </p:txBody>
      </p:sp>
      <p:pic>
        <p:nvPicPr>
          <p:cNvPr id="3" name="Picture 2" descr="ttp://www.jokeoverflow.com/wp-content/uploads/2011/10/cats-map-of-the-bed.jpg">
            <a:extLst>
              <a:ext uri="{FF2B5EF4-FFF2-40B4-BE49-F238E27FC236}">
                <a16:creationId xmlns:a16="http://schemas.microsoft.com/office/drawing/2014/main" id="{A02EB2C1-8CC8-EA47-B554-744C9E61E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98" y="433148"/>
            <a:ext cx="7186753" cy="496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104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943CCF-907D-764F-9840-D620D5387C89}"/>
              </a:ext>
            </a:extLst>
          </p:cNvPr>
          <p:cNvSpPr txBox="1"/>
          <p:nvPr/>
        </p:nvSpPr>
        <p:spPr>
          <a:xfrm>
            <a:off x="3954162" y="2545492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JOKE</a:t>
            </a:r>
          </a:p>
        </p:txBody>
      </p:sp>
      <p:pic>
        <p:nvPicPr>
          <p:cNvPr id="3" name="Picture 2" descr="ttp://www.jokeoverflow.com/wp-content/uploads/2011/10/cats-map-of-the-bed.jpg">
            <a:extLst>
              <a:ext uri="{FF2B5EF4-FFF2-40B4-BE49-F238E27FC236}">
                <a16:creationId xmlns:a16="http://schemas.microsoft.com/office/drawing/2014/main" id="{A02EB2C1-8CC8-EA47-B554-744C9E61E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298" y="433148"/>
            <a:ext cx="7186753" cy="496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568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Brain Teaser – </a:t>
            </a:r>
            <a:r>
              <a:rPr lang="en-US" dirty="0" err="1"/>
              <a:t>Env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dirty="0"/>
              <a:t>// Using Expr from lab 2</a:t>
            </a: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dirty="0"/>
              <a:t>type </a:t>
            </a:r>
            <a:r>
              <a:rPr lang="en-US" dirty="0" err="1"/>
              <a:t>Env</a:t>
            </a:r>
            <a:r>
              <a:rPr lang="en-US" dirty="0"/>
              <a:t> = Map[String, Expr]</a:t>
            </a: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dirty="0" err="1"/>
              <a:t>val</a:t>
            </a:r>
            <a:r>
              <a:rPr lang="en-US" dirty="0"/>
              <a:t> empty: </a:t>
            </a:r>
            <a:r>
              <a:rPr lang="en-US" dirty="0" err="1"/>
              <a:t>Env</a:t>
            </a:r>
            <a:r>
              <a:rPr lang="en-US" dirty="0"/>
              <a:t> = Map()</a:t>
            </a: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dirty="0"/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dirty="0" err="1"/>
              <a:t>val</a:t>
            </a:r>
            <a:r>
              <a:rPr lang="en-US" dirty="0"/>
              <a:t> </a:t>
            </a:r>
            <a:r>
              <a:rPr lang="en-US" dirty="0" err="1"/>
              <a:t>myEnv</a:t>
            </a:r>
            <a:r>
              <a:rPr lang="en-US" dirty="0"/>
              <a:t> = empty</a:t>
            </a: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dirty="0" err="1"/>
              <a:t>println</a:t>
            </a:r>
            <a:r>
              <a:rPr lang="en-US" dirty="0"/>
              <a:t>("environment was " + </a:t>
            </a:r>
            <a:r>
              <a:rPr lang="en-US" dirty="0" err="1"/>
              <a:t>myEnv</a:t>
            </a:r>
            <a:r>
              <a:rPr lang="en-US" dirty="0"/>
              <a:t>)</a:t>
            </a: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dirty="0" err="1"/>
              <a:t>myEnv</a:t>
            </a:r>
            <a:r>
              <a:rPr lang="en-US" dirty="0"/>
              <a:t> + ( "</a:t>
            </a:r>
            <a:r>
              <a:rPr lang="en-US" dirty="0" err="1"/>
              <a:t>mykey</a:t>
            </a:r>
            <a:r>
              <a:rPr lang="en-US" dirty="0"/>
              <a:t>" -&gt; S("</a:t>
            </a:r>
            <a:r>
              <a:rPr lang="en-US" dirty="0" err="1"/>
              <a:t>myVal</a:t>
            </a:r>
            <a:r>
              <a:rPr lang="en-US" dirty="0"/>
              <a:t>") )</a:t>
            </a: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dirty="0" err="1"/>
              <a:t>println</a:t>
            </a:r>
            <a:r>
              <a:rPr lang="en-US" dirty="0"/>
              <a:t>("and now it is " + </a:t>
            </a:r>
            <a:r>
              <a:rPr lang="en-US" dirty="0" err="1"/>
              <a:t>myEnv</a:t>
            </a:r>
            <a:r>
              <a:rPr lang="en-US" dirty="0"/>
              <a:t>)</a:t>
            </a:r>
            <a:endParaRPr lang="is-I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7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Brain Teaser – </a:t>
            </a:r>
            <a:r>
              <a:rPr lang="en-US" dirty="0" err="1"/>
              <a:t>Env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dirty="0"/>
              <a:t>// Using Expr from lab 2</a:t>
            </a: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dirty="0"/>
              <a:t>type </a:t>
            </a:r>
            <a:r>
              <a:rPr lang="en-US" dirty="0" err="1"/>
              <a:t>Env</a:t>
            </a:r>
            <a:r>
              <a:rPr lang="en-US" dirty="0"/>
              <a:t> = Map[String, Expr]</a:t>
            </a: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dirty="0" err="1"/>
              <a:t>val</a:t>
            </a:r>
            <a:r>
              <a:rPr lang="en-US" dirty="0"/>
              <a:t> empty: </a:t>
            </a:r>
            <a:r>
              <a:rPr lang="en-US" dirty="0" err="1"/>
              <a:t>Env</a:t>
            </a:r>
            <a:r>
              <a:rPr lang="en-US" dirty="0"/>
              <a:t> = Map()</a:t>
            </a: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dirty="0"/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dirty="0" err="1"/>
              <a:t>val</a:t>
            </a:r>
            <a:r>
              <a:rPr lang="en-US" dirty="0"/>
              <a:t> </a:t>
            </a:r>
            <a:r>
              <a:rPr lang="en-US" dirty="0" err="1"/>
              <a:t>myEnv</a:t>
            </a:r>
            <a:r>
              <a:rPr lang="en-US" dirty="0"/>
              <a:t> = empty</a:t>
            </a: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dirty="0" err="1"/>
              <a:t>println</a:t>
            </a:r>
            <a:r>
              <a:rPr lang="en-US" dirty="0"/>
              <a:t>("environment was " + </a:t>
            </a:r>
            <a:r>
              <a:rPr lang="en-US" dirty="0" err="1"/>
              <a:t>myEnv</a:t>
            </a:r>
            <a:r>
              <a:rPr lang="en-US" dirty="0"/>
              <a:t>)</a:t>
            </a: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dirty="0" err="1"/>
              <a:t>val</a:t>
            </a:r>
            <a:r>
              <a:rPr lang="en-US" dirty="0"/>
              <a:t> </a:t>
            </a:r>
            <a:r>
              <a:rPr lang="en-US" dirty="0" err="1"/>
              <a:t>myEnvp</a:t>
            </a:r>
            <a:r>
              <a:rPr lang="en-US" dirty="0"/>
              <a:t> = </a:t>
            </a:r>
            <a:r>
              <a:rPr lang="en-US" dirty="0" err="1"/>
              <a:t>myEnv</a:t>
            </a:r>
            <a:r>
              <a:rPr lang="en-US" dirty="0"/>
              <a:t> + ( "</a:t>
            </a:r>
            <a:r>
              <a:rPr lang="en-US" dirty="0" err="1"/>
              <a:t>mykey</a:t>
            </a:r>
            <a:r>
              <a:rPr lang="en-US" dirty="0"/>
              <a:t>" -&gt; S("</a:t>
            </a:r>
            <a:r>
              <a:rPr lang="en-US" dirty="0" err="1"/>
              <a:t>myVal</a:t>
            </a:r>
            <a:r>
              <a:rPr lang="en-US" dirty="0"/>
              <a:t>") )</a:t>
            </a: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dirty="0" err="1"/>
              <a:t>println</a:t>
            </a:r>
            <a:r>
              <a:rPr lang="en-US" dirty="0"/>
              <a:t>("and now it is " + </a:t>
            </a:r>
            <a:r>
              <a:rPr lang="en-US" dirty="0" err="1"/>
              <a:t>myEnvp</a:t>
            </a:r>
            <a:r>
              <a:rPr lang="en-US" dirty="0"/>
              <a:t>)</a:t>
            </a:r>
            <a:endParaRPr lang="is-I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156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09F11-CFEE-FF40-A893-13E3AE239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6DD5B-4A64-B548-99A9-8EC3C644F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000" dirty="0"/>
              <a:t>Lab 2 is due tomorrow at 8pm (automatic 24 hour extension)</a:t>
            </a:r>
          </a:p>
          <a:p>
            <a:r>
              <a:rPr lang="en-US" sz="3000" dirty="0"/>
              <a:t>Sign up for Lab 2 interview by Monday at 6 am</a:t>
            </a:r>
          </a:p>
          <a:p>
            <a:pPr lvl="1"/>
            <a:r>
              <a:rPr lang="en-US" sz="3000" dirty="0"/>
              <a:t>Don’t forget to write down the time of your interview</a:t>
            </a:r>
          </a:p>
          <a:p>
            <a:pPr lvl="1"/>
            <a:r>
              <a:rPr lang="en-US" sz="3000" dirty="0"/>
              <a:t>Let us know if absolutely none of the times work for you</a:t>
            </a:r>
          </a:p>
          <a:p>
            <a:r>
              <a:rPr lang="en-US" sz="3000" dirty="0"/>
              <a:t>Lab 3 is live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528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B850D-AC7A-2540-8D4B-3452FBEEF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Team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EB1CE-9E95-2D46-99AA-9A8CDBFAD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teams if you’d like</a:t>
            </a:r>
          </a:p>
          <a:p>
            <a:r>
              <a:rPr lang="en-US" dirty="0"/>
              <a:t>Teams can be up to size 3</a:t>
            </a:r>
          </a:p>
          <a:p>
            <a:r>
              <a:rPr lang="en-US" dirty="0"/>
              <a:t>Whether or not you are on a team PLEASE consider discussing the course material with other students – it should help you master the material</a:t>
            </a:r>
          </a:p>
        </p:txBody>
      </p:sp>
    </p:spTree>
    <p:extLst>
      <p:ext uri="{BB962C8B-B14F-4D97-AF65-F5344CB8AC3E}">
        <p14:creationId xmlns:p14="http://schemas.microsoft.com/office/powerpoint/2010/main" val="1125242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A6B5F-E576-2F4C-AC71-8E02C5AF0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2 interview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4C932-72B8-B94E-9086-F3337C9C1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264044"/>
          </a:xfrm>
        </p:spPr>
        <p:txBody>
          <a:bodyPr/>
          <a:lstStyle/>
          <a:p>
            <a:r>
              <a:rPr lang="en-US" dirty="0"/>
              <a:t>Grammars</a:t>
            </a:r>
          </a:p>
          <a:p>
            <a:pPr lvl="1"/>
            <a:r>
              <a:rPr lang="en-US" dirty="0"/>
              <a:t>Be able to determine if a sentence exists in a language</a:t>
            </a:r>
          </a:p>
          <a:p>
            <a:pPr lvl="1"/>
            <a:r>
              <a:rPr lang="en-US" dirty="0"/>
              <a:t>Be able to draw parse trees to demonstrate that a sentence exists in the language</a:t>
            </a:r>
          </a:p>
          <a:p>
            <a:pPr lvl="1"/>
            <a:r>
              <a:rPr lang="en-US" dirty="0"/>
              <a:t>Be able to demonstrate ambiguity in a grammar</a:t>
            </a:r>
          </a:p>
          <a:p>
            <a:r>
              <a:rPr lang="en-US" dirty="0"/>
              <a:t>Understand </a:t>
            </a:r>
            <a:r>
              <a:rPr lang="en-US" i="1" dirty="0"/>
              <a:t>javascripty</a:t>
            </a:r>
            <a:r>
              <a:rPr lang="en-US" i="1" baseline="-25000" dirty="0"/>
              <a:t>1</a:t>
            </a:r>
          </a:p>
          <a:p>
            <a:pPr lvl="1"/>
            <a:r>
              <a:rPr lang="en-US" dirty="0"/>
              <a:t>know how </a:t>
            </a:r>
            <a:r>
              <a:rPr lang="en-US"/>
              <a:t>each operator</a:t>
            </a:r>
            <a:endParaRPr lang="en-US" dirty="0"/>
          </a:p>
          <a:p>
            <a:pPr lvl="1"/>
            <a:r>
              <a:rPr lang="en-US" dirty="0" err="1"/>
              <a:t>Truethy</a:t>
            </a:r>
            <a:r>
              <a:rPr lang="en-US" dirty="0"/>
              <a:t> vs </a:t>
            </a:r>
            <a:r>
              <a:rPr lang="en-US" dirty="0" err="1"/>
              <a:t>Falsey</a:t>
            </a:r>
            <a:endParaRPr lang="en-US" dirty="0"/>
          </a:p>
          <a:p>
            <a:pPr lvl="1"/>
            <a:r>
              <a:rPr lang="en-US" dirty="0"/>
              <a:t>Short circuiting</a:t>
            </a:r>
          </a:p>
          <a:p>
            <a:r>
              <a:rPr lang="en-US" dirty="0"/>
              <a:t>You will not be coding during this interview.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001420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426</TotalTime>
  <Words>835</Words>
  <Application>Microsoft Macintosh PowerPoint</Application>
  <PresentationFormat>Widescreen</PresentationFormat>
  <Paragraphs>149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Gill Sans MT</vt:lpstr>
      <vt:lpstr>Gallery</vt:lpstr>
      <vt:lpstr>L2d4</vt:lpstr>
      <vt:lpstr>PLAN</vt:lpstr>
      <vt:lpstr>Coding in Class</vt:lpstr>
      <vt:lpstr>PowerPoint Presentation</vt:lpstr>
      <vt:lpstr>Brain Teaser – Env</vt:lpstr>
      <vt:lpstr>Brain Teaser – Env</vt:lpstr>
      <vt:lpstr>ANNOUNCEMENTS</vt:lpstr>
      <vt:lpstr>New Team policy</vt:lpstr>
      <vt:lpstr>Lab 2 interview</vt:lpstr>
      <vt:lpstr>Midterm</vt:lpstr>
      <vt:lpstr>PowerPoint Presentation</vt:lpstr>
      <vt:lpstr>Questions?</vt:lpstr>
      <vt:lpstr>Coding with Env</vt:lpstr>
      <vt:lpstr>Questions?</vt:lpstr>
      <vt:lpstr>The Parser</vt:lpstr>
      <vt:lpstr>Questions?</vt:lpstr>
      <vt:lpstr>Questions?</vt:lpstr>
      <vt:lpstr>Tips and Tricks Lab 2</vt:lpstr>
      <vt:lpstr>Tips and Tricks Lab 2</vt:lpstr>
      <vt:lpstr>Tips and Tricks Lab 2</vt:lpstr>
      <vt:lpstr>Tips and Tricks Lab 2</vt:lpstr>
      <vt:lpstr>Tips and Tricks Lab 2</vt:lpstr>
      <vt:lpstr>Lab 3</vt:lpstr>
      <vt:lpstr>Types</vt:lpstr>
      <vt:lpstr>Language Abilities</vt:lpstr>
      <vt:lpstr>Big concept</vt:lpstr>
      <vt:lpstr>Inference Rules</vt:lpstr>
      <vt:lpstr>In class exercise</vt:lpstr>
      <vt:lpstr>In Class Exercise</vt:lpstr>
      <vt:lpstr>Solution</vt:lpstr>
      <vt:lpstr>Questions?</vt:lpstr>
      <vt:lpstr>Coding Lab 2</vt:lpstr>
      <vt:lpstr>// TODO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Lndm</dc:title>
  <dc:creator>spencer wilson</dc:creator>
  <cp:lastModifiedBy>spencer wilson</cp:lastModifiedBy>
  <cp:revision>24</cp:revision>
  <dcterms:created xsi:type="dcterms:W3CDTF">2018-05-22T21:06:51Z</dcterms:created>
  <dcterms:modified xsi:type="dcterms:W3CDTF">2018-06-18T22:11:48Z</dcterms:modified>
</cp:coreProperties>
</file>